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7559675" cy="1069181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12F96"/>
    <a:srgbClr val="FF6699"/>
    <a:srgbClr val="FF99FF"/>
    <a:srgbClr val="009900"/>
    <a:srgbClr val="FF3399"/>
    <a:srgbClr val="008000"/>
    <a:srgbClr val="FF6600"/>
    <a:srgbClr val="FF9900"/>
    <a:srgbClr val="FFCC99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テーマ スタイル 1 - アクセント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6" d="100"/>
          <a:sy n="36" d="100"/>
        </p:scale>
        <p:origin x="1869" y="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D648C5-3946-4E67-BF2B-2BF994BF9BB9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1243013"/>
            <a:ext cx="23717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533C29-850C-477A-8DE6-A312AAAED5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372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44960" y="1749795"/>
            <a:ext cx="5669756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E705F-338B-46BE-8A3F-2EA232CAF00D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45A5-7B43-4B56-9545-39B65639D8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3181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E705F-338B-46BE-8A3F-2EA232CAF00D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45A5-7B43-4B56-9545-39B65639D8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4682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09892" y="569240"/>
            <a:ext cx="1630055" cy="906081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E705F-338B-46BE-8A3F-2EA232CAF00D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45A5-7B43-4B56-9545-39B65639D8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2200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E705F-338B-46BE-8A3F-2EA232CAF00D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45A5-7B43-4B56-9545-39B65639D8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603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15790" y="2665530"/>
            <a:ext cx="6520220" cy="4447496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15790" y="7155102"/>
            <a:ext cx="6520220" cy="2338833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1pPr>
            <a:lvl2pPr marL="712775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2pPr>
            <a:lvl3pPr marL="1425550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3pPr>
            <a:lvl4pPr marL="21383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4pPr>
            <a:lvl5pPr marL="285109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5pPr>
            <a:lvl6pPr marL="356387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6pPr>
            <a:lvl7pPr marL="427664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7pPr>
            <a:lvl8pPr marL="49894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8pPr>
            <a:lvl9pPr marL="5702198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E705F-338B-46BE-8A3F-2EA232CAF00D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45A5-7B43-4B56-9545-39B65639D8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0851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E705F-338B-46BE-8A3F-2EA232CAF00D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45A5-7B43-4B56-9545-39B65639D8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6040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20712" y="569241"/>
            <a:ext cx="6520220" cy="206659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20712" y="2620980"/>
            <a:ext cx="3198097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20712" y="3905482"/>
            <a:ext cx="3198097" cy="5744375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27085" y="2620980"/>
            <a:ext cx="3213847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27085" y="3905482"/>
            <a:ext cx="3213847" cy="5744375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E705F-338B-46BE-8A3F-2EA232CAF00D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45A5-7B43-4B56-9545-39B65639D8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2241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E705F-338B-46BE-8A3F-2EA232CAF00D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45A5-7B43-4B56-9545-39B65639D8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2390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E705F-338B-46BE-8A3F-2EA232CAF00D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45A5-7B43-4B56-9545-39B65639D8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7692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E705F-338B-46BE-8A3F-2EA232CAF00D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45A5-7B43-4B56-9545-39B65639D8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7070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E705F-338B-46BE-8A3F-2EA232CAF00D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45A5-7B43-4B56-9545-39B65639D8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2156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519728" y="569241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519728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3E705F-338B-46BE-8A3F-2EA232CAF00D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04143" y="9909727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339020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C45A5-7B43-4B56-9545-39B65639D8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6882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kumimoji="1"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kumimoji="1"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1074965" y="6879409"/>
            <a:ext cx="59912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chemeClr val="accent6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赤羽文化センター　</a:t>
            </a:r>
            <a:r>
              <a:rPr lang="ja-JP" altLang="en-US" sz="2000" dirty="0">
                <a:solidFill>
                  <a:schemeClr val="accent6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第１視聴覚室</a:t>
            </a:r>
            <a:endParaRPr kumimoji="1" lang="ja-JP" altLang="en-US" sz="2000" dirty="0">
              <a:solidFill>
                <a:schemeClr val="accent6">
                  <a:lumMod val="50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7234" y="-24899"/>
            <a:ext cx="7532441" cy="5816977"/>
          </a:xfrm>
          <a:prstGeom prst="rect">
            <a:avLst/>
          </a:prstGeom>
          <a:solidFill>
            <a:srgbClr val="A12F96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rtlCol="0">
            <a:spAutoFit/>
          </a:bodyPr>
          <a:lstStyle/>
          <a:p>
            <a:r>
              <a:rPr lang="ja-JP" altLang="en-US" sz="2400" dirty="0">
                <a:solidFill>
                  <a:schemeClr val="accent6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</a:t>
            </a:r>
            <a:endParaRPr lang="en-US" altLang="ja-JP" sz="2400" dirty="0">
              <a:solidFill>
                <a:schemeClr val="accent6">
                  <a:lumMod val="50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endParaRPr lang="en-US" altLang="ja-JP" sz="20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　　　　　</a:t>
            </a:r>
            <a:r>
              <a:rPr lang="ja-JP" altLang="en-US" sz="28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脳卒中・脳挫傷などの脳損傷による</a:t>
            </a:r>
            <a:endParaRPr lang="en-US" altLang="ja-JP" sz="28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8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　　　　　　　　　　　　　　　　　</a:t>
            </a:r>
            <a:r>
              <a:rPr lang="ja-JP" altLang="en-US" sz="6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高次脳機能障害</a:t>
            </a:r>
            <a:r>
              <a:rPr lang="ja-JP" altLang="en-US" sz="24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</a:t>
            </a:r>
            <a:endParaRPr lang="en-US" altLang="ja-JP" sz="24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　　　</a:t>
            </a:r>
            <a:r>
              <a:rPr lang="ja-JP" altLang="en-US" sz="6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理解</a:t>
            </a:r>
            <a:r>
              <a:rPr lang="ja-JP" altLang="en-US" sz="24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と</a:t>
            </a:r>
            <a:r>
              <a:rPr lang="ja-JP" altLang="en-US" sz="6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回復</a:t>
            </a:r>
            <a:r>
              <a:rPr lang="ja-JP" altLang="en-US" sz="44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への</a:t>
            </a:r>
            <a:r>
              <a:rPr lang="ja-JP" altLang="en-US" sz="6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道筋</a:t>
            </a:r>
            <a:endParaRPr lang="en-US" altLang="ja-JP" sz="60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en-US" altLang="ja-JP" sz="2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en-US" altLang="ja-JP" sz="2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lang="en-US" altLang="ja-JP" sz="2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en-US" altLang="ja-JP" sz="2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lang="en-US" altLang="ja-JP" sz="2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en-US" altLang="ja-JP" sz="2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lang="en-US" altLang="ja-JP" sz="2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en-US" altLang="ja-JP" sz="2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ja-JP" altLang="en-US" sz="2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3870" y="2927554"/>
            <a:ext cx="2112522" cy="245824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テキスト ボックス 8"/>
          <p:cNvSpPr txBox="1"/>
          <p:nvPr/>
        </p:nvSpPr>
        <p:spPr>
          <a:xfrm>
            <a:off x="-16308" y="8701265"/>
            <a:ext cx="7575983" cy="2028761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solidFill>
                  <a:schemeClr val="accent6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　　　　　　　　　　　　　　</a:t>
            </a:r>
            <a:r>
              <a:rPr lang="ja-JP" altLang="en-US" sz="2000" dirty="0">
                <a:solidFill>
                  <a:schemeClr val="tx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北区障害者福祉センター　事業係</a:t>
            </a:r>
            <a:endParaRPr lang="en-US" altLang="ja-JP" sz="2000" dirty="0">
              <a:solidFill>
                <a:schemeClr val="tx2">
                  <a:lumMod val="75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400" dirty="0">
                <a:solidFill>
                  <a:schemeClr val="tx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ja-JP" altLang="en-US" sz="2000" b="1" dirty="0">
                <a:solidFill>
                  <a:schemeClr val="tx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ＴＥＬ</a:t>
            </a:r>
            <a:r>
              <a:rPr kumimoji="1" lang="ja-JP" altLang="en-US" sz="2000" b="1" dirty="0">
                <a:solidFill>
                  <a:schemeClr val="tx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０３（３９０５）７１２１</a:t>
            </a:r>
            <a:r>
              <a:rPr lang="ja-JP" altLang="en-US" sz="2000" b="1" dirty="0">
                <a:solidFill>
                  <a:schemeClr val="tx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ja-JP" altLang="en-US" dirty="0">
                <a:solidFill>
                  <a:schemeClr val="tx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９：００～１７：００ （土日祝日を除く）</a:t>
            </a:r>
            <a:endParaRPr kumimoji="1" lang="en-US" altLang="ja-JP" sz="1600" dirty="0">
              <a:solidFill>
                <a:schemeClr val="tx2">
                  <a:lumMod val="75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3000"/>
              </a:lnSpc>
            </a:pPr>
            <a:r>
              <a:rPr lang="ja-JP" altLang="en-US" sz="2400" dirty="0">
                <a:solidFill>
                  <a:schemeClr val="tx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ja-JP" altLang="en-US" sz="2000" b="1" dirty="0">
                <a:solidFill>
                  <a:schemeClr val="tx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ＦＡＸ  ０３（３９０５）７１１６　　</a:t>
            </a:r>
            <a:r>
              <a:rPr lang="ja-JP" altLang="en-US" dirty="0">
                <a:solidFill>
                  <a:schemeClr val="tx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裏面送信票をご利用下さい</a:t>
            </a:r>
            <a:endParaRPr kumimoji="1" lang="en-US" altLang="ja-JP" sz="1400" dirty="0">
              <a:solidFill>
                <a:schemeClr val="tx2">
                  <a:lumMod val="75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2500"/>
              </a:lnSpc>
            </a:pPr>
            <a:r>
              <a:rPr lang="en-US" altLang="ja-JP" sz="1600" dirty="0">
                <a:solidFill>
                  <a:schemeClr val="tx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  </a:t>
            </a:r>
            <a:r>
              <a:rPr lang="ja-JP" altLang="en-US" sz="2000" b="1" dirty="0">
                <a:solidFill>
                  <a:schemeClr val="tx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Ｅメール　 </a:t>
            </a:r>
            <a:r>
              <a:rPr lang="en-US" altLang="ja-JP" sz="2400" b="1" dirty="0">
                <a:solidFill>
                  <a:schemeClr val="tx2">
                    <a:lumMod val="75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c-jigyo@city.kita.lg.jp</a:t>
            </a:r>
            <a:r>
              <a:rPr lang="ja-JP" altLang="en-US" sz="2400" b="1" dirty="0">
                <a:solidFill>
                  <a:schemeClr val="tx2">
                    <a:lumMod val="75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　</a:t>
            </a:r>
            <a:endParaRPr lang="en-US" altLang="ja-JP" sz="2400" b="1" dirty="0">
              <a:solidFill>
                <a:schemeClr val="tx2">
                  <a:lumMod val="75000"/>
                </a:schemeClr>
              </a:solidFill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  <a:p>
            <a:r>
              <a:rPr lang="ja-JP" altLang="en-US" sz="1200" dirty="0">
                <a:solidFill>
                  <a:schemeClr val="tx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メールタイトル「高次脳機能障害講演会申込み」とし、本文に①氏名 ②ご関係（高次脳機能障害ご本人・ご家族</a:t>
            </a:r>
            <a:endParaRPr lang="en-US" altLang="ja-JP" sz="1200" dirty="0">
              <a:solidFill>
                <a:schemeClr val="tx2">
                  <a:lumMod val="75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200" dirty="0">
                <a:solidFill>
                  <a:schemeClr val="tx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・支援者　いずれか） ③住所 ④電話番号を必ずご記入ください。　</a:t>
            </a:r>
            <a:endParaRPr lang="en-US" altLang="ja-JP" sz="1200" dirty="0">
              <a:solidFill>
                <a:schemeClr val="tx2">
                  <a:lumMod val="75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ja-JP" altLang="en-US" sz="12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43459" y="5702612"/>
            <a:ext cx="5140411" cy="1437788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noAutofit/>
          </a:bodyPr>
          <a:lstStyle/>
          <a:p>
            <a:pPr>
              <a:lnSpc>
                <a:spcPts val="4000"/>
              </a:lnSpc>
            </a:pPr>
            <a:r>
              <a:rPr lang="ja-JP" altLang="en-US" sz="2000" dirty="0">
                <a:solidFill>
                  <a:schemeClr val="accent6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</a:t>
            </a:r>
            <a:endParaRPr lang="en-US" altLang="ja-JP" sz="2000" dirty="0">
              <a:solidFill>
                <a:schemeClr val="accent6">
                  <a:lumMod val="50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4000"/>
              </a:lnSpc>
            </a:pPr>
            <a:r>
              <a:rPr lang="ja-JP" altLang="en-US" sz="4800" dirty="0">
                <a:solidFill>
                  <a:schemeClr val="tx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１２</a:t>
            </a:r>
            <a:r>
              <a:rPr lang="ja-JP" altLang="en-US" sz="2800" dirty="0">
                <a:solidFill>
                  <a:schemeClr val="tx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月</a:t>
            </a:r>
            <a:r>
              <a:rPr lang="ja-JP" altLang="en-US" sz="4800" dirty="0">
                <a:solidFill>
                  <a:schemeClr val="tx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１８</a:t>
            </a:r>
            <a:r>
              <a:rPr lang="ja-JP" altLang="en-US" sz="2800" dirty="0">
                <a:solidFill>
                  <a:schemeClr val="tx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</a:t>
            </a:r>
            <a:r>
              <a:rPr lang="ja-JP" altLang="en-US" sz="4000" dirty="0">
                <a:solidFill>
                  <a:schemeClr val="tx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（木）　</a:t>
            </a:r>
            <a:r>
              <a:rPr lang="ja-JP" altLang="en-US" sz="4400" dirty="0">
                <a:solidFill>
                  <a:schemeClr val="tx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</a:t>
            </a:r>
            <a:r>
              <a:rPr lang="ja-JP" altLang="en-US" sz="2400" dirty="0">
                <a:solidFill>
                  <a:schemeClr val="tx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endParaRPr lang="en-US" altLang="ja-JP" sz="2000" dirty="0">
              <a:solidFill>
                <a:schemeClr val="tx2">
                  <a:lumMod val="75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307091" y="8233566"/>
            <a:ext cx="3968164" cy="400110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ja-JP" altLang="en-US" sz="2000" dirty="0">
                <a:solidFill>
                  <a:schemeClr val="tx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１１</a:t>
            </a:r>
            <a:r>
              <a:rPr kumimoji="1" lang="ja-JP" altLang="en-US" sz="1600" dirty="0">
                <a:solidFill>
                  <a:schemeClr val="tx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月</a:t>
            </a:r>
            <a:r>
              <a:rPr kumimoji="1" lang="ja-JP" altLang="en-US" sz="2000">
                <a:solidFill>
                  <a:schemeClr val="tx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２５</a:t>
            </a:r>
            <a:r>
              <a:rPr kumimoji="1" lang="ja-JP" altLang="en-US" sz="1600">
                <a:solidFill>
                  <a:schemeClr val="tx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</a:t>
            </a:r>
            <a:r>
              <a:rPr kumimoji="1" lang="ja-JP" altLang="en-US" sz="2000">
                <a:solidFill>
                  <a:schemeClr val="tx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（火</a:t>
            </a:r>
            <a:r>
              <a:rPr lang="ja-JP" altLang="en-US" sz="2000">
                <a:solidFill>
                  <a:schemeClr val="tx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</a:t>
            </a:r>
            <a:r>
              <a:rPr kumimoji="1" lang="ja-JP" altLang="en-US" sz="2000" dirty="0">
                <a:solidFill>
                  <a:schemeClr val="tx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～</a:t>
            </a:r>
            <a:r>
              <a:rPr kumimoji="1" lang="en-US" altLang="ja-JP" sz="2000" dirty="0">
                <a:solidFill>
                  <a:schemeClr val="tx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</a:t>
            </a:r>
            <a:r>
              <a:rPr lang="ja-JP" altLang="en-US" sz="2000" dirty="0">
                <a:solidFill>
                  <a:schemeClr val="tx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</a:t>
            </a:r>
            <a:r>
              <a:rPr kumimoji="1" lang="ja-JP" altLang="en-US" sz="1600" dirty="0">
                <a:solidFill>
                  <a:schemeClr val="tx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月</a:t>
            </a:r>
            <a:r>
              <a:rPr kumimoji="1" lang="ja-JP" altLang="en-US" sz="2000" dirty="0">
                <a:solidFill>
                  <a:schemeClr val="tx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９</a:t>
            </a:r>
            <a:r>
              <a:rPr kumimoji="1" lang="ja-JP" altLang="en-US" sz="1600" dirty="0">
                <a:solidFill>
                  <a:schemeClr val="tx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</a:t>
            </a:r>
            <a:r>
              <a:rPr kumimoji="1" lang="ja-JP" altLang="en-US" sz="2000" dirty="0">
                <a:solidFill>
                  <a:schemeClr val="tx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（火）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12485" y="7860625"/>
            <a:ext cx="24362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solidFill>
                  <a:schemeClr val="tx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８０</a:t>
            </a:r>
            <a:r>
              <a:rPr kumimoji="1" lang="ja-JP" altLang="en-US" dirty="0">
                <a:solidFill>
                  <a:schemeClr val="tx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名 </a:t>
            </a:r>
            <a:r>
              <a:rPr kumimoji="1" lang="ja-JP" altLang="en-US" sz="1600" dirty="0">
                <a:solidFill>
                  <a:schemeClr val="tx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（申込順）</a:t>
            </a:r>
            <a:endParaRPr kumimoji="1" lang="ja-JP" altLang="en-US" sz="1600" dirty="0">
              <a:solidFill>
                <a:schemeClr val="tx2">
                  <a:lumMod val="75000"/>
                </a:schemeClr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32826" y="3473884"/>
            <a:ext cx="5018318" cy="20851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2300"/>
              </a:lnSpc>
            </a:pPr>
            <a:r>
              <a:rPr lang="ja-JP" altLang="en-US" sz="1400" b="1" dirty="0">
                <a:solidFill>
                  <a:schemeClr val="accent6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一般社団法人 </a:t>
            </a:r>
            <a:endParaRPr lang="en-US" altLang="ja-JP" sz="1400" b="1" dirty="0">
              <a:solidFill>
                <a:schemeClr val="accent6">
                  <a:lumMod val="50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2300"/>
              </a:lnSpc>
            </a:pPr>
            <a:r>
              <a:rPr lang="ja-JP" altLang="en-US" sz="2000" b="1" dirty="0">
                <a:solidFill>
                  <a:schemeClr val="accent6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ja-JP" altLang="en-US" b="1" dirty="0">
                <a:solidFill>
                  <a:schemeClr val="accent6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戸田中央メディカルケアグループ（</a:t>
            </a:r>
            <a:r>
              <a:rPr lang="en-US" altLang="ja-JP" b="1" dirty="0">
                <a:solidFill>
                  <a:schemeClr val="accent6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TMG</a:t>
            </a:r>
            <a:r>
              <a:rPr lang="ja-JP" altLang="en-US" b="1" dirty="0">
                <a:solidFill>
                  <a:schemeClr val="accent6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）本部</a:t>
            </a:r>
            <a:endParaRPr lang="en-US" altLang="ja-JP" b="1" dirty="0">
              <a:solidFill>
                <a:schemeClr val="accent6">
                  <a:lumMod val="50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b="1" dirty="0">
                <a:solidFill>
                  <a:schemeClr val="accent6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 リハビリテーション医療　</a:t>
            </a:r>
            <a:r>
              <a:rPr lang="ja-JP" altLang="en-US" dirty="0">
                <a:solidFill>
                  <a:schemeClr val="accent6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特別顧問</a:t>
            </a:r>
            <a:endParaRPr lang="en-US" altLang="ja-JP" dirty="0">
              <a:solidFill>
                <a:schemeClr val="accent6">
                  <a:lumMod val="50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600" b="1" dirty="0">
                <a:solidFill>
                  <a:schemeClr val="accent6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 東京慈恵会医科大学客員教授</a:t>
            </a:r>
            <a:endParaRPr lang="en-US" altLang="ja-JP" sz="1600" b="1" dirty="0">
              <a:solidFill>
                <a:schemeClr val="accent6">
                  <a:lumMod val="50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600" b="1" dirty="0">
                <a:solidFill>
                  <a:schemeClr val="accent6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   東京都立大学客員</a:t>
            </a:r>
            <a:r>
              <a:rPr lang="ja-JP" altLang="en-US" sz="1600" b="1">
                <a:solidFill>
                  <a:schemeClr val="accent6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教授　　　　　　　</a:t>
            </a:r>
            <a:endParaRPr lang="en-US" altLang="ja-JP" sz="1600" b="1" dirty="0">
              <a:solidFill>
                <a:schemeClr val="accent6">
                  <a:lumMod val="50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2300"/>
              </a:lnSpc>
            </a:pPr>
            <a:r>
              <a:rPr lang="ja-JP" altLang="en-US" sz="2800" b="1" dirty="0">
                <a:solidFill>
                  <a:schemeClr val="accent6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 </a:t>
            </a:r>
            <a:r>
              <a:rPr lang="ja-JP" altLang="en-US" sz="4400" b="1" dirty="0">
                <a:solidFill>
                  <a:schemeClr val="accent6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         </a:t>
            </a:r>
            <a:endParaRPr lang="en-US" altLang="ja-JP" sz="4400" b="1" dirty="0">
              <a:solidFill>
                <a:schemeClr val="accent6">
                  <a:lumMod val="50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2300"/>
              </a:lnSpc>
            </a:pPr>
            <a:r>
              <a:rPr lang="ja-JP" altLang="en-US" sz="4000" b="1" dirty="0">
                <a:solidFill>
                  <a:schemeClr val="accent6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</a:t>
            </a:r>
            <a:r>
              <a:rPr lang="ja-JP" altLang="en-US" sz="4000" dirty="0">
                <a:solidFill>
                  <a:schemeClr val="accent6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渡邉　修 </a:t>
            </a:r>
            <a:r>
              <a:rPr lang="ja-JP" altLang="en-US" sz="3600" dirty="0">
                <a:solidFill>
                  <a:schemeClr val="accent6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氏</a:t>
            </a:r>
            <a:r>
              <a:rPr kumimoji="1" lang="ja-JP" altLang="en-US" sz="2800" dirty="0">
                <a:solidFill>
                  <a:schemeClr val="accent6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808319" y="5792078"/>
            <a:ext cx="3765312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chemeClr val="tx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１３：３０   開　場</a:t>
            </a:r>
            <a:endParaRPr kumimoji="1" lang="en-US" altLang="ja-JP" dirty="0">
              <a:solidFill>
                <a:schemeClr val="tx2">
                  <a:lumMod val="75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000" dirty="0">
                <a:solidFill>
                  <a:schemeClr val="tx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１４：００～１５：３０　講　義</a:t>
            </a:r>
            <a:endParaRPr lang="en-US" altLang="ja-JP" sz="2000" dirty="0">
              <a:solidFill>
                <a:schemeClr val="tx2">
                  <a:lumMod val="75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2000" dirty="0">
                <a:solidFill>
                  <a:schemeClr val="tx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１５：３０～１６：００　質疑応答</a:t>
            </a:r>
            <a:endParaRPr kumimoji="1" lang="en-US" altLang="ja-JP" sz="2000" dirty="0">
              <a:solidFill>
                <a:schemeClr val="tx2">
                  <a:lumMod val="75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600" dirty="0">
                <a:solidFill>
                  <a:schemeClr val="tx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日頃の疑問、何でも聞いてみましょう！</a:t>
            </a:r>
            <a:endParaRPr kumimoji="1" lang="en-US" altLang="ja-JP" sz="1600" dirty="0">
              <a:solidFill>
                <a:schemeClr val="tx2">
                  <a:lumMod val="75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091741" y="7366774"/>
            <a:ext cx="63988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solidFill>
                  <a:schemeClr val="accent6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〒</a:t>
            </a:r>
            <a:r>
              <a:rPr lang="en-US" altLang="ja-JP" sz="1600" dirty="0">
                <a:solidFill>
                  <a:schemeClr val="accent6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115-0055 </a:t>
            </a:r>
            <a:r>
              <a:rPr lang="ja-JP" altLang="en-US" sz="1600" dirty="0">
                <a:solidFill>
                  <a:schemeClr val="accent6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東京都北区赤羽西</a:t>
            </a:r>
            <a:r>
              <a:rPr lang="en-US" altLang="ja-JP" sz="1600" dirty="0">
                <a:solidFill>
                  <a:schemeClr val="accent6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1-6-1-301</a:t>
            </a:r>
            <a:r>
              <a:rPr lang="ja-JP" altLang="en-US" sz="1600" dirty="0">
                <a:solidFill>
                  <a:schemeClr val="accent6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endParaRPr lang="en-US" altLang="ja-JP" sz="1600" dirty="0">
              <a:solidFill>
                <a:schemeClr val="accent6">
                  <a:lumMod val="50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600" dirty="0">
                <a:solidFill>
                  <a:schemeClr val="accent6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　　　　 赤羽駅西口駅前パルロード</a:t>
            </a:r>
            <a:r>
              <a:rPr lang="en-US" altLang="ja-JP" sz="1600" dirty="0">
                <a:solidFill>
                  <a:schemeClr val="accent6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</a:t>
            </a:r>
            <a:r>
              <a:rPr lang="ja-JP" altLang="en-US" sz="1600" dirty="0">
                <a:solidFill>
                  <a:schemeClr val="accent6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・ビビオ</a:t>
            </a:r>
            <a:r>
              <a:rPr lang="en-US" altLang="ja-JP" sz="1600" dirty="0">
                <a:solidFill>
                  <a:schemeClr val="accent6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3</a:t>
            </a:r>
            <a:r>
              <a:rPr lang="ja-JP" altLang="en-US" sz="1600" dirty="0">
                <a:solidFill>
                  <a:schemeClr val="accent6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階（裏面に地図あり）</a:t>
            </a:r>
            <a:endParaRPr lang="en-US" altLang="ja-JP" sz="1600" dirty="0">
              <a:solidFill>
                <a:schemeClr val="accent6">
                  <a:lumMod val="50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5" name="楕円 14">
            <a:extLst>
              <a:ext uri="{FF2B5EF4-FFF2-40B4-BE49-F238E27FC236}">
                <a16:creationId xmlns:a16="http://schemas.microsoft.com/office/drawing/2014/main" id="{CA462428-C390-BCD1-FAEB-169F3270DA00}"/>
              </a:ext>
            </a:extLst>
          </p:cNvPr>
          <p:cNvSpPr/>
          <p:nvPr/>
        </p:nvSpPr>
        <p:spPr>
          <a:xfrm>
            <a:off x="248710" y="250371"/>
            <a:ext cx="1102264" cy="106186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参加</a:t>
            </a:r>
            <a:endParaRPr kumimoji="1" lang="en-US" altLang="ja-JP" sz="20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2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無料</a:t>
            </a:r>
            <a:endParaRPr kumimoji="1" lang="ja-JP" altLang="en-US" sz="20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1" name="矢印: 五方向 20">
            <a:extLst>
              <a:ext uri="{FF2B5EF4-FFF2-40B4-BE49-F238E27FC236}">
                <a16:creationId xmlns:a16="http://schemas.microsoft.com/office/drawing/2014/main" id="{50E7D6FF-1FE8-3F70-27C8-E68CBCB05D3C}"/>
              </a:ext>
            </a:extLst>
          </p:cNvPr>
          <p:cNvSpPr/>
          <p:nvPr/>
        </p:nvSpPr>
        <p:spPr>
          <a:xfrm>
            <a:off x="200437" y="2769865"/>
            <a:ext cx="1285004" cy="625016"/>
          </a:xfrm>
          <a:prstGeom prst="homePlat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講 師</a:t>
            </a:r>
          </a:p>
        </p:txBody>
      </p:sp>
      <p:sp>
        <p:nvSpPr>
          <p:cNvPr id="24" name="矢印: 五方向 23">
            <a:extLst>
              <a:ext uri="{FF2B5EF4-FFF2-40B4-BE49-F238E27FC236}">
                <a16:creationId xmlns:a16="http://schemas.microsoft.com/office/drawing/2014/main" id="{BC50CC0B-DA54-E9EB-BA2C-EE055C7A6491}"/>
              </a:ext>
            </a:extLst>
          </p:cNvPr>
          <p:cNvSpPr/>
          <p:nvPr/>
        </p:nvSpPr>
        <p:spPr>
          <a:xfrm>
            <a:off x="190508" y="8679642"/>
            <a:ext cx="2336364" cy="399416"/>
          </a:xfrm>
          <a:prstGeom prst="homePlat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お申込み・問合せ</a:t>
            </a:r>
            <a:endParaRPr kumimoji="1" lang="ja-JP" altLang="en-US" sz="20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5" name="矢印: 五方向 24">
            <a:extLst>
              <a:ext uri="{FF2B5EF4-FFF2-40B4-BE49-F238E27FC236}">
                <a16:creationId xmlns:a16="http://schemas.microsoft.com/office/drawing/2014/main" id="{94DE953A-9E77-638D-3E1D-8A8CF6C655A4}"/>
              </a:ext>
            </a:extLst>
          </p:cNvPr>
          <p:cNvSpPr/>
          <p:nvPr/>
        </p:nvSpPr>
        <p:spPr>
          <a:xfrm>
            <a:off x="190508" y="7053695"/>
            <a:ext cx="884457" cy="369332"/>
          </a:xfrm>
          <a:prstGeom prst="homePlat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会 場</a:t>
            </a:r>
            <a:endParaRPr kumimoji="1" lang="ja-JP" altLang="en-US" sz="20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7" name="矢印: 五方向 26">
            <a:extLst>
              <a:ext uri="{FF2B5EF4-FFF2-40B4-BE49-F238E27FC236}">
                <a16:creationId xmlns:a16="http://schemas.microsoft.com/office/drawing/2014/main" id="{4DD056D1-CEEF-7484-7EC0-40049E90DC33}"/>
              </a:ext>
            </a:extLst>
          </p:cNvPr>
          <p:cNvSpPr/>
          <p:nvPr/>
        </p:nvSpPr>
        <p:spPr>
          <a:xfrm>
            <a:off x="200437" y="8306701"/>
            <a:ext cx="1976706" cy="304800"/>
          </a:xfrm>
          <a:prstGeom prst="homePlat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申 込 み 期 間</a:t>
            </a:r>
          </a:p>
        </p:txBody>
      </p:sp>
      <p:sp>
        <p:nvSpPr>
          <p:cNvPr id="28" name="矢印: 五方向 27">
            <a:extLst>
              <a:ext uri="{FF2B5EF4-FFF2-40B4-BE49-F238E27FC236}">
                <a16:creationId xmlns:a16="http://schemas.microsoft.com/office/drawing/2014/main" id="{520D55F1-17D8-B934-D1C5-D355589AD493}"/>
              </a:ext>
            </a:extLst>
          </p:cNvPr>
          <p:cNvSpPr/>
          <p:nvPr/>
        </p:nvSpPr>
        <p:spPr>
          <a:xfrm>
            <a:off x="200437" y="7876014"/>
            <a:ext cx="884457" cy="369332"/>
          </a:xfrm>
          <a:prstGeom prst="homePlat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定 員</a:t>
            </a:r>
          </a:p>
        </p:txBody>
      </p:sp>
      <p:sp>
        <p:nvSpPr>
          <p:cNvPr id="29" name="矢印: 五方向 28">
            <a:extLst>
              <a:ext uri="{FF2B5EF4-FFF2-40B4-BE49-F238E27FC236}">
                <a16:creationId xmlns:a16="http://schemas.microsoft.com/office/drawing/2014/main" id="{632AE507-61F9-BC53-4902-994C0B6DFC0E}"/>
              </a:ext>
            </a:extLst>
          </p:cNvPr>
          <p:cNvSpPr/>
          <p:nvPr/>
        </p:nvSpPr>
        <p:spPr>
          <a:xfrm>
            <a:off x="172809" y="5868888"/>
            <a:ext cx="884457" cy="369332"/>
          </a:xfrm>
          <a:prstGeom prst="homePlat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 時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F64BA569-9963-DDAC-86FB-ED23D914008F}"/>
              </a:ext>
            </a:extLst>
          </p:cNvPr>
          <p:cNvSpPr txBox="1"/>
          <p:nvPr/>
        </p:nvSpPr>
        <p:spPr>
          <a:xfrm>
            <a:off x="2111844" y="105439"/>
            <a:ext cx="55493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>
                <a:solidFill>
                  <a:schemeClr val="bg1">
                    <a:lumMod val="75000"/>
                  </a:schemeClr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R</a:t>
            </a:r>
            <a:r>
              <a:rPr kumimoji="1" lang="ja-JP" altLang="en-US" sz="2000" dirty="0">
                <a:solidFill>
                  <a:schemeClr val="bg1">
                    <a:lumMod val="75000"/>
                  </a:schemeClr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７年度 北区</a:t>
            </a:r>
            <a:r>
              <a:rPr kumimoji="1" lang="zh-TW" altLang="en-US" sz="2000" dirty="0">
                <a:solidFill>
                  <a:schemeClr val="bg1">
                    <a:lumMod val="75000"/>
                  </a:schemeClr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高次脳機能障害訓練事業</a:t>
            </a:r>
            <a:r>
              <a:rPr lang="ja-JP" altLang="en-US" sz="2000" dirty="0">
                <a:solidFill>
                  <a:schemeClr val="bg1">
                    <a:lumMod val="75000"/>
                  </a:schemeClr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 講演会</a:t>
            </a:r>
            <a:endParaRPr kumimoji="1" lang="ja-JP" altLang="en-US" sz="2000" dirty="0">
              <a:solidFill>
                <a:schemeClr val="bg1">
                  <a:lumMod val="75000"/>
                </a:schemeClr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43107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7F52D3-D2CE-6576-1176-26310E11F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343" y="4293501"/>
            <a:ext cx="4998204" cy="527069"/>
          </a:xfrm>
        </p:spPr>
        <p:txBody>
          <a:bodyPr>
            <a:normAutofit/>
          </a:bodyPr>
          <a:lstStyle/>
          <a:p>
            <a:r>
              <a:rPr kumimoji="1" lang="ja-JP" altLang="en-US" sz="1400" dirty="0"/>
              <a:t>＜聞いてみたいこと・困っていること＞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DA6A4C7A-7A9C-B256-3FF9-3B1223A51B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113" y="308180"/>
            <a:ext cx="6887443" cy="1785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69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69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北区福祉部障害者福祉センター　事業係　あて　</a:t>
            </a:r>
            <a:r>
              <a:rPr kumimoji="0" lang="ja-JP" altLang="ja-JP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「高次脳機能障害講演会」申込み</a:t>
            </a:r>
            <a:endParaRPr kumimoji="0" lang="ja-JP" altLang="ja-JP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69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【送付先</a:t>
            </a:r>
            <a:r>
              <a:rPr kumimoji="0" lang="en-US" altLang="ja-JP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FAX</a:t>
            </a:r>
            <a:r>
              <a:rPr kumimoji="0" lang="ja-JP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r>
              <a:rPr kumimoji="0" lang="en-US" altLang="ja-JP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03-3905-7116】</a:t>
            </a:r>
            <a:endParaRPr kumimoji="0" lang="en-US" altLang="ja-JP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69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FAX</a:t>
            </a:r>
            <a:r>
              <a:rPr kumimoji="0" lang="ja-JP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送信票</a:t>
            </a:r>
            <a:endParaRPr kumimoji="0" lang="ja-JP" altLang="en-US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69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0" marR="0" lvl="0" indent="69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《</a:t>
            </a:r>
            <a:r>
              <a:rPr kumimoji="0" lang="ja-JP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参加申込書</a:t>
            </a:r>
            <a:r>
              <a:rPr kumimoji="0" lang="en-US" altLang="ja-JP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》</a:t>
            </a:r>
            <a:r>
              <a:rPr kumimoji="0" lang="ja-JP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◎</a:t>
            </a:r>
            <a:r>
              <a:rPr kumimoji="0" lang="ja-JP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申込期間 　令和７年１１月２５日（火）～</a:t>
            </a:r>
            <a:r>
              <a:rPr kumimoji="0" lang="en-US" altLang="ja-JP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1</a:t>
            </a:r>
            <a:r>
              <a:rPr kumimoji="0" lang="ja-JP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２月９日（火）</a:t>
            </a:r>
            <a:endParaRPr kumimoji="0" lang="ja-JP" altLang="en-US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69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角丸四角形 6">
            <a:extLst>
              <a:ext uri="{FF2B5EF4-FFF2-40B4-BE49-F238E27FC236}">
                <a16:creationId xmlns:a16="http://schemas.microsoft.com/office/drawing/2014/main" id="{D778C3C7-1834-43CA-6992-2A5C020B9269}"/>
              </a:ext>
            </a:extLst>
          </p:cNvPr>
          <p:cNvSpPr/>
          <p:nvPr/>
        </p:nvSpPr>
        <p:spPr>
          <a:xfrm>
            <a:off x="336112" y="4390656"/>
            <a:ext cx="6887443" cy="2441196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graphicFrame>
        <p:nvGraphicFramePr>
          <p:cNvPr id="15" name="コンテンツ プレースホルダー 14">
            <a:extLst>
              <a:ext uri="{FF2B5EF4-FFF2-40B4-BE49-F238E27FC236}">
                <a16:creationId xmlns:a16="http://schemas.microsoft.com/office/drawing/2014/main" id="{64B9871F-C1EB-E53D-5CB2-C973EB6CAAF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36113" y="1839908"/>
          <a:ext cx="6887443" cy="1084580"/>
        </p:xfrm>
        <a:graphic>
          <a:graphicData uri="http://schemas.openxmlformats.org/drawingml/2006/table">
            <a:tbl>
              <a:tblPr firstRow="1" firstCol="1" bandRow="1"/>
              <a:tblGrid>
                <a:gridCol w="951100">
                  <a:extLst>
                    <a:ext uri="{9D8B030D-6E8A-4147-A177-3AD203B41FA5}">
                      <a16:colId xmlns:a16="http://schemas.microsoft.com/office/drawing/2014/main" val="3165183404"/>
                    </a:ext>
                  </a:extLst>
                </a:gridCol>
                <a:gridCol w="2830286">
                  <a:extLst>
                    <a:ext uri="{9D8B030D-6E8A-4147-A177-3AD203B41FA5}">
                      <a16:colId xmlns:a16="http://schemas.microsoft.com/office/drawing/2014/main" val="1217706894"/>
                    </a:ext>
                  </a:extLst>
                </a:gridCol>
                <a:gridCol w="3106057">
                  <a:extLst>
                    <a:ext uri="{9D8B030D-6E8A-4147-A177-3AD203B41FA5}">
                      <a16:colId xmlns:a16="http://schemas.microsoft.com/office/drawing/2014/main" val="1677449162"/>
                    </a:ext>
                  </a:extLst>
                </a:gridCol>
              </a:tblGrid>
              <a:tr h="158115">
                <a:tc row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sz="1100" kern="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お名前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ja-JP" sz="1100" kern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　</a:t>
                      </a:r>
                      <a:r>
                        <a:rPr lang="ja-JP" sz="700" kern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フリガナ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sz="1000" kern="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〇を付けてください</a:t>
                      </a:r>
                      <a:endParaRPr lang="en-US" altLang="ja-JP" sz="1000" kern="0" dirty="0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ＭＳ Ｐゴシック" panose="020B0600070205080204" pitchFamily="50" charset="-128"/>
                        <a:cs typeface="ＭＳ Ｐゴシック" panose="020B0600070205080204" pitchFamily="50" charset="-128"/>
                      </a:endParaRPr>
                    </a:p>
                    <a:p>
                      <a:pPr algn="ctr">
                        <a:buNone/>
                      </a:pPr>
                      <a:r>
                        <a:rPr lang="ja-JP" sz="1050" kern="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本人 ・ 家族　（続柄：　　　　　 </a:t>
                      </a:r>
                      <a:r>
                        <a:rPr lang="ja-JP" altLang="en-US" sz="1050" kern="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　</a:t>
                      </a:r>
                      <a:r>
                        <a:rPr lang="ja-JP" sz="1050" kern="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） ・ その他 </a:t>
                      </a:r>
                      <a:r>
                        <a:rPr lang="ja-JP" altLang="en-US" sz="1050" kern="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（　　　　　 ）</a:t>
                      </a:r>
                      <a:endParaRPr lang="en-US" altLang="ja-JP" sz="1050" kern="0" dirty="0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ＭＳ Ｐゴシック" panose="020B0600070205080204" pitchFamily="50" charset="-128"/>
                        <a:cs typeface="ＭＳ Ｐゴシック" panose="020B0600070205080204" pitchFamily="50" charset="-128"/>
                      </a:endParaRPr>
                    </a:p>
                    <a:p>
                      <a:pPr algn="ctr">
                        <a:buNone/>
                      </a:pPr>
                      <a:r>
                        <a:rPr lang="ja-JP" sz="1050" kern="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支援者 （職種</a:t>
                      </a:r>
                      <a:r>
                        <a:rPr lang="ja-JP" altLang="en-US" sz="1050" kern="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・所属 </a:t>
                      </a:r>
                      <a:r>
                        <a:rPr lang="ja-JP" sz="1050" kern="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：　　　</a:t>
                      </a:r>
                      <a:r>
                        <a:rPr lang="ja-JP" altLang="en-US" sz="1050" kern="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　　　　　　　　　　</a:t>
                      </a:r>
                      <a:r>
                        <a:rPr lang="ja-JP" sz="1050" kern="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　　　　　　）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8630744"/>
                  </a:ext>
                </a:extLst>
              </a:tr>
              <a:tr h="38417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ja-JP" sz="1100" kern="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　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0394669"/>
                  </a:ext>
                </a:extLst>
              </a:tr>
              <a:tr h="53276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sz="1100" kern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ご住所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ja-JP" sz="1100" kern="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〒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100" kern="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游明朝" panose="02020400000000000000" pitchFamily="18" charset="-128"/>
                          <a:cs typeface="ＭＳ Ｐゴシック" panose="020B0600070205080204" pitchFamily="50" charset="-128"/>
                        </a:rPr>
                        <a:t>TEL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975071"/>
                  </a:ext>
                </a:extLst>
              </a:tr>
            </a:tbl>
          </a:graphicData>
        </a:graphic>
      </p:graphicFrame>
      <p:pic>
        <p:nvPicPr>
          <p:cNvPr id="21" name="図 20">
            <a:extLst>
              <a:ext uri="{FF2B5EF4-FFF2-40B4-BE49-F238E27FC236}">
                <a16:creationId xmlns:a16="http://schemas.microsoft.com/office/drawing/2014/main" id="{5F74A521-87FC-127D-CD8E-B8D6DBA8B0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087" y="7421927"/>
            <a:ext cx="4237524" cy="3527511"/>
          </a:xfrm>
          <a:prstGeom prst="rect">
            <a:avLst/>
          </a:prstGeom>
        </p:spPr>
      </p:pic>
      <p:sp>
        <p:nvSpPr>
          <p:cNvPr id="22" name="矢印: 五方向 21">
            <a:extLst>
              <a:ext uri="{FF2B5EF4-FFF2-40B4-BE49-F238E27FC236}">
                <a16:creationId xmlns:a16="http://schemas.microsoft.com/office/drawing/2014/main" id="{F39DFB71-C102-CC91-54D4-02B2741D2915}"/>
              </a:ext>
            </a:extLst>
          </p:cNvPr>
          <p:cNvSpPr/>
          <p:nvPr/>
        </p:nvSpPr>
        <p:spPr>
          <a:xfrm>
            <a:off x="336112" y="7088324"/>
            <a:ext cx="2759560" cy="399416"/>
          </a:xfrm>
          <a:prstGeom prst="homePlat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会 場 案 内 図</a:t>
            </a:r>
          </a:p>
        </p:txBody>
      </p:sp>
      <p:sp>
        <p:nvSpPr>
          <p:cNvPr id="23" name="タイトル 1">
            <a:extLst>
              <a:ext uri="{FF2B5EF4-FFF2-40B4-BE49-F238E27FC236}">
                <a16:creationId xmlns:a16="http://schemas.microsoft.com/office/drawing/2014/main" id="{FD4660A8-458B-CEFE-4895-760C33374B04}"/>
              </a:ext>
            </a:extLst>
          </p:cNvPr>
          <p:cNvSpPr txBox="1">
            <a:spLocks/>
          </p:cNvSpPr>
          <p:nvPr/>
        </p:nvSpPr>
        <p:spPr>
          <a:xfrm>
            <a:off x="3346408" y="6210300"/>
            <a:ext cx="3877146" cy="4232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4255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8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ts val="2000"/>
              </a:lnSpc>
              <a:buNone/>
            </a:pPr>
            <a:r>
              <a:rPr lang="ja-JP" altLang="ja-JP" sz="1600" u="sng" kern="100" dirty="0"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※ご参加いただけない場合のみ、</a:t>
            </a:r>
            <a:endParaRPr lang="en-US" altLang="ja-JP" sz="1600" u="sng" kern="100" dirty="0">
              <a:effectLst/>
              <a:latin typeface="游明朝" panose="02020400000000000000" pitchFamily="18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ctr">
              <a:lnSpc>
                <a:spcPts val="2000"/>
              </a:lnSpc>
              <a:buNone/>
            </a:pPr>
            <a:r>
              <a:rPr lang="ja-JP" altLang="en-US" sz="1600" kern="100" dirty="0"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altLang="ja-JP" sz="1600" u="sng" kern="100" dirty="0"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こちらからご連絡いたします</a:t>
            </a:r>
            <a:r>
              <a:rPr lang="ja-JP" altLang="en-US" sz="1600" u="sng" kern="100" dirty="0"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。</a:t>
            </a:r>
            <a:endParaRPr lang="en-US" altLang="ja-JP" sz="1600" u="sng" kern="100" dirty="0">
              <a:latin typeface="游明朝" panose="02020400000000000000" pitchFamily="18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ctr">
              <a:lnSpc>
                <a:spcPts val="2000"/>
              </a:lnSpc>
              <a:buNone/>
            </a:pPr>
            <a:endParaRPr lang="en-US" altLang="ja-JP" sz="16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ctr">
              <a:lnSpc>
                <a:spcPts val="2000"/>
              </a:lnSpc>
              <a:buNone/>
            </a:pPr>
            <a:endParaRPr lang="ja-JP" altLang="ja-JP" sz="16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>
              <a:lnSpc>
                <a:spcPts val="2000"/>
              </a:lnSpc>
              <a:buNone/>
            </a:pPr>
            <a:r>
              <a:rPr lang="ja-JP" altLang="en-US" sz="1600" kern="100" dirty="0"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　　　 ＜</a:t>
            </a:r>
            <a:r>
              <a:rPr lang="ja-JP" altLang="ja-JP" sz="1600" kern="100" dirty="0"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お問い合わせ先</a:t>
            </a:r>
            <a:r>
              <a:rPr lang="ja-JP" altLang="en-US" sz="1600" kern="100" dirty="0"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＞</a:t>
            </a:r>
            <a:r>
              <a:rPr lang="ja-JP" altLang="ja-JP" sz="1600" kern="100" dirty="0"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endParaRPr lang="en-US" altLang="ja-JP" sz="1600" kern="100" dirty="0">
              <a:latin typeface="游明朝" panose="02020400000000000000" pitchFamily="18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2000"/>
              </a:lnSpc>
              <a:buNone/>
            </a:pPr>
            <a:r>
              <a:rPr lang="ja-JP" altLang="en-US" sz="1600" kern="100" dirty="0"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　　　　</a:t>
            </a:r>
            <a:r>
              <a:rPr lang="ja-JP" altLang="ja-JP" sz="1600" kern="100" dirty="0"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北区福祉部</a:t>
            </a:r>
            <a:endParaRPr lang="en-US" altLang="ja-JP" sz="1600" kern="100" dirty="0">
              <a:effectLst/>
              <a:latin typeface="游明朝" panose="02020400000000000000" pitchFamily="18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ctr">
              <a:lnSpc>
                <a:spcPts val="2000"/>
              </a:lnSpc>
              <a:buNone/>
            </a:pPr>
            <a:r>
              <a:rPr lang="ja-JP" altLang="en-US" sz="1600" kern="100" dirty="0"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　　　障</a:t>
            </a:r>
            <a:r>
              <a:rPr lang="ja-JP" altLang="ja-JP" sz="1600" kern="100" dirty="0"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害者福祉センター</a:t>
            </a:r>
            <a:r>
              <a:rPr lang="ja-JP" altLang="en-US" sz="1600" kern="100" dirty="0"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endParaRPr lang="en-US" altLang="ja-JP" sz="1600" kern="100" dirty="0">
              <a:latin typeface="游明朝" panose="02020400000000000000" pitchFamily="18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ctr">
              <a:lnSpc>
                <a:spcPts val="2000"/>
              </a:lnSpc>
              <a:buNone/>
            </a:pPr>
            <a:r>
              <a:rPr lang="ja-JP" altLang="en-US" sz="1600" kern="100" dirty="0"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事業</a:t>
            </a:r>
            <a:r>
              <a:rPr lang="ja-JP" altLang="ja-JP" sz="1600" kern="100" dirty="0"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係</a:t>
            </a:r>
            <a:endParaRPr lang="ja-JP" altLang="ja-JP" sz="16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ctr" latinLnBrk="1">
              <a:lnSpc>
                <a:spcPts val="2000"/>
              </a:lnSpc>
              <a:buNone/>
            </a:pPr>
            <a:r>
              <a:rPr lang="ja-JP" altLang="ja-JP" sz="1800" kern="100" dirty="0"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</a:t>
            </a:r>
            <a:r>
              <a:rPr lang="ja-JP" altLang="en-US" sz="1800" kern="100" dirty="0"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　　</a:t>
            </a:r>
            <a:r>
              <a:rPr lang="en-US" altLang="ja-JP" sz="1800" kern="100" dirty="0"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TEL</a:t>
            </a:r>
            <a:r>
              <a:rPr lang="ja-JP" altLang="ja-JP" sz="1800" kern="100" dirty="0"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sz="1800" kern="100" dirty="0"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 03-3905-7121</a:t>
            </a:r>
          </a:p>
          <a:p>
            <a:pPr algn="ctr" latinLnBrk="1">
              <a:lnSpc>
                <a:spcPts val="2000"/>
              </a:lnSpc>
              <a:buNone/>
            </a:pPr>
            <a:r>
              <a:rPr lang="ja-JP" altLang="en-US" sz="1800" kern="100" dirty="0"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　　　　</a:t>
            </a:r>
            <a:r>
              <a:rPr lang="en-US" altLang="ja-JP" sz="1800" kern="100" dirty="0"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FAX </a:t>
            </a:r>
            <a:r>
              <a:rPr lang="ja-JP" altLang="ja-JP" sz="1800" kern="100" dirty="0"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sz="1800" kern="100" dirty="0"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03-3905-7116 </a:t>
            </a:r>
            <a:endParaRPr lang="ja-JP" altLang="ja-JP" sz="18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endParaRPr lang="ja-JP" altLang="en-US" sz="1400" dirty="0"/>
          </a:p>
        </p:txBody>
      </p:sp>
      <p:graphicFrame>
        <p:nvGraphicFramePr>
          <p:cNvPr id="24" name="コンテンツ プレースホルダー 14">
            <a:extLst>
              <a:ext uri="{FF2B5EF4-FFF2-40B4-BE49-F238E27FC236}">
                <a16:creationId xmlns:a16="http://schemas.microsoft.com/office/drawing/2014/main" id="{EC691A71-FF20-8A8F-D0C4-FB597ECC689C}"/>
              </a:ext>
            </a:extLst>
          </p:cNvPr>
          <p:cNvGraphicFramePr>
            <a:graphicFrameLocks/>
          </p:cNvGraphicFramePr>
          <p:nvPr/>
        </p:nvGraphicFramePr>
        <p:xfrm>
          <a:off x="336112" y="3115282"/>
          <a:ext cx="6887443" cy="1084580"/>
        </p:xfrm>
        <a:graphic>
          <a:graphicData uri="http://schemas.openxmlformats.org/drawingml/2006/table">
            <a:tbl>
              <a:tblPr firstRow="1" firstCol="1" bandRow="1"/>
              <a:tblGrid>
                <a:gridCol w="951100">
                  <a:extLst>
                    <a:ext uri="{9D8B030D-6E8A-4147-A177-3AD203B41FA5}">
                      <a16:colId xmlns:a16="http://schemas.microsoft.com/office/drawing/2014/main" val="3165183404"/>
                    </a:ext>
                  </a:extLst>
                </a:gridCol>
                <a:gridCol w="2830286">
                  <a:extLst>
                    <a:ext uri="{9D8B030D-6E8A-4147-A177-3AD203B41FA5}">
                      <a16:colId xmlns:a16="http://schemas.microsoft.com/office/drawing/2014/main" val="1217706894"/>
                    </a:ext>
                  </a:extLst>
                </a:gridCol>
                <a:gridCol w="3106057">
                  <a:extLst>
                    <a:ext uri="{9D8B030D-6E8A-4147-A177-3AD203B41FA5}">
                      <a16:colId xmlns:a16="http://schemas.microsoft.com/office/drawing/2014/main" val="1677449162"/>
                    </a:ext>
                  </a:extLst>
                </a:gridCol>
              </a:tblGrid>
              <a:tr h="158115">
                <a:tc row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sz="1100" kern="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お名前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ja-JP" sz="1100" kern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　</a:t>
                      </a:r>
                      <a:r>
                        <a:rPr lang="ja-JP" sz="700" kern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フリガナ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sz="1000" kern="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〇を付けてください</a:t>
                      </a:r>
                      <a:endParaRPr lang="en-US" altLang="ja-JP" sz="1050" kern="100" dirty="0">
                        <a:solidFill>
                          <a:schemeClr val="tx1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ja-JP" sz="1050" kern="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本人 ・ 家族　（続柄：　　　　　 </a:t>
                      </a:r>
                      <a:r>
                        <a:rPr lang="ja-JP" altLang="en-US" sz="1050" kern="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　</a:t>
                      </a:r>
                      <a:r>
                        <a:rPr lang="ja-JP" sz="1050" kern="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） ・ その他</a:t>
                      </a:r>
                      <a:r>
                        <a:rPr lang="ja-JP" altLang="en-US" sz="1050" kern="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（　　　　    </a:t>
                      </a:r>
                      <a:r>
                        <a:rPr lang="en-US" altLang="ja-JP" sz="1050" kern="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)</a:t>
                      </a:r>
                    </a:p>
                    <a:p>
                      <a:pPr algn="l">
                        <a:buNone/>
                      </a:pPr>
                      <a:r>
                        <a:rPr lang="ja-JP" sz="1050" kern="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支援者 （職種</a:t>
                      </a:r>
                      <a:r>
                        <a:rPr lang="ja-JP" altLang="en-US" sz="1050" kern="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・所属 </a:t>
                      </a:r>
                      <a:r>
                        <a:rPr lang="ja-JP" sz="1050" kern="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：　　　</a:t>
                      </a:r>
                      <a:r>
                        <a:rPr lang="ja-JP" altLang="en-US" sz="1050" kern="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　　　　　　　　　　</a:t>
                      </a:r>
                      <a:r>
                        <a:rPr lang="ja-JP" sz="1050" kern="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　　　　　　）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8630744"/>
                  </a:ext>
                </a:extLst>
              </a:tr>
              <a:tr h="38417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ja-JP" sz="1100" kern="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　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0394669"/>
                  </a:ext>
                </a:extLst>
              </a:tr>
              <a:tr h="53276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sz="1100" kern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ご住所</a:t>
                      </a:r>
                      <a:endParaRPr lang="ja-JP" sz="105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ja-JP" sz="1100" kern="0" dirty="0">
                          <a:solidFill>
                            <a:srgbClr val="000000"/>
                          </a:solidFill>
                          <a:effectLst/>
                          <a:latin typeface="游明朝" panose="02020400000000000000" pitchFamily="18" charset="-128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〒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100" kern="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游明朝" panose="02020400000000000000" pitchFamily="18" charset="-128"/>
                          <a:cs typeface="ＭＳ Ｐゴシック" panose="020B0600070205080204" pitchFamily="50" charset="-128"/>
                        </a:rPr>
                        <a:t>TEL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9750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56942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Facet</Template>
  <TotalTime>1639</TotalTime>
  <Words>508</Words>
  <PresentationFormat>ユーザー設定</PresentationFormat>
  <Paragraphs>80</Paragraphs>
  <Slides>2</Slides>
  <Notes>0</Notes>
  <HiddenSlides>0</HiddenSlides>
  <MMClips>0</MMClips>
  <ScaleCrop>false</ScaleCrop>
  <HeadingPairs>
    <vt:vector baseType="variant" size="6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baseType="lpstr" size="13">
      <vt:lpstr>HGP創英角ｺﾞｼｯｸUB</vt:lpstr>
      <vt:lpstr>HGSｺﾞｼｯｸE</vt:lpstr>
      <vt:lpstr>HGS創英角ｺﾞｼｯｸUB</vt:lpstr>
      <vt:lpstr>HG丸ｺﾞｼｯｸM-PRO</vt:lpstr>
      <vt:lpstr>Microsoft JhengHei UI</vt:lpstr>
      <vt:lpstr>ＭＳ Ｐゴシック</vt:lpstr>
      <vt:lpstr>游ゴシック</vt:lpstr>
      <vt:lpstr>游ゴシック Light</vt:lpstr>
      <vt:lpstr>游明朝</vt:lpstr>
      <vt:lpstr>Arial</vt:lpstr>
      <vt:lpstr>Office テーマ</vt:lpstr>
      <vt:lpstr>PowerPoint プレゼンテーション</vt:lpstr>
      <vt:lpstr>＜聞いてみたいこと・困っていること＞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cp:lastPrinted>2025-10-31T06:05:00Z</cp:lastPrinted>
  <dcterms:created xsi:type="dcterms:W3CDTF">2023-10-10T02:21:28Z</dcterms:created>
  <dcterms:modified xsi:type="dcterms:W3CDTF">2025-11-18T02:34:02Z</dcterms:modified>
</cp:coreProperties>
</file>